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6035-D80F-804F-97AD-AB14087861D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D6D269-8F42-0C4B-978A-19C745A8CD0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4682FC-8322-6647-907F-8FBFF4E4A32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9215B2-4817-8141-B836-75B406945CB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625D7B1-6F1C-5448-B89C-09712D6B1564}"/>
              </a:ext>
            </a:extLst>
          </p:cNvPr>
          <p:cNvSpPr>
            <a:spLocks noGrp="1"/>
          </p:cNvSpPr>
          <p:nvPr>
            <p:ph type="sldNum" sz="quarter" idx="12"/>
          </p:nvPr>
        </p:nvSpPr>
        <p:spPr/>
        <p:txBody>
          <a:bodyPr/>
          <a:lstStyle>
            <a:lvl1pPr>
              <a:defRPr/>
            </a:lvl1pPr>
          </a:lstStyle>
          <a:p>
            <a:fld id="{0F801D70-DBCF-694F-B1FB-159E2F85699E}" type="slidenum">
              <a:rPr lang="en-US" altLang="en-US"/>
              <a:pPr/>
              <a:t>‹#›</a:t>
            </a:fld>
            <a:endParaRPr lang="en-US" altLang="en-US"/>
          </a:p>
        </p:txBody>
      </p:sp>
    </p:spTree>
    <p:extLst>
      <p:ext uri="{BB962C8B-B14F-4D97-AF65-F5344CB8AC3E}">
        <p14:creationId xmlns:p14="http://schemas.microsoft.com/office/powerpoint/2010/main" val="41082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AFCD-809D-DC48-8A0E-D781EE40C0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433EB4-3AE0-4C41-9BB0-B2BFFB706F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3A17D-A5F0-1C43-B2B3-48147896433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5862FC9-8775-324B-B54B-F993879FDFC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6624A1B-ACD9-BA43-B223-CA22C797FB38}"/>
              </a:ext>
            </a:extLst>
          </p:cNvPr>
          <p:cNvSpPr>
            <a:spLocks noGrp="1"/>
          </p:cNvSpPr>
          <p:nvPr>
            <p:ph type="sldNum" sz="quarter" idx="12"/>
          </p:nvPr>
        </p:nvSpPr>
        <p:spPr/>
        <p:txBody>
          <a:bodyPr/>
          <a:lstStyle>
            <a:lvl1pPr>
              <a:defRPr/>
            </a:lvl1pPr>
          </a:lstStyle>
          <a:p>
            <a:fld id="{AA303AEC-A6CA-D14D-ACBA-CBEC1B789C88}" type="slidenum">
              <a:rPr lang="en-US" altLang="en-US"/>
              <a:pPr/>
              <a:t>‹#›</a:t>
            </a:fld>
            <a:endParaRPr lang="en-US" altLang="en-US"/>
          </a:p>
        </p:txBody>
      </p:sp>
    </p:spTree>
    <p:extLst>
      <p:ext uri="{BB962C8B-B14F-4D97-AF65-F5344CB8AC3E}">
        <p14:creationId xmlns:p14="http://schemas.microsoft.com/office/powerpoint/2010/main" val="3257644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CB918D-F800-7848-BD87-1D3554AC2F9D}"/>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D1CA2C-3E63-E545-BB9E-2525BED99FD3}"/>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374A9-CCA7-0141-A2DC-7EF3BBC87C5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C6761AA-4356-1F43-9253-9F8072E8817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5F8EFB1-FEBD-4545-A142-E1CE6E6C7DE1}"/>
              </a:ext>
            </a:extLst>
          </p:cNvPr>
          <p:cNvSpPr>
            <a:spLocks noGrp="1"/>
          </p:cNvSpPr>
          <p:nvPr>
            <p:ph type="sldNum" sz="quarter" idx="12"/>
          </p:nvPr>
        </p:nvSpPr>
        <p:spPr/>
        <p:txBody>
          <a:bodyPr/>
          <a:lstStyle>
            <a:lvl1pPr>
              <a:defRPr/>
            </a:lvl1pPr>
          </a:lstStyle>
          <a:p>
            <a:fld id="{E5171C80-15E7-334A-9A9E-BF71016D8B87}" type="slidenum">
              <a:rPr lang="en-US" altLang="en-US"/>
              <a:pPr/>
              <a:t>‹#›</a:t>
            </a:fld>
            <a:endParaRPr lang="en-US" altLang="en-US"/>
          </a:p>
        </p:txBody>
      </p:sp>
    </p:spTree>
    <p:extLst>
      <p:ext uri="{BB962C8B-B14F-4D97-AF65-F5344CB8AC3E}">
        <p14:creationId xmlns:p14="http://schemas.microsoft.com/office/powerpoint/2010/main" val="393639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6087-F938-7940-BF13-179A7C86BE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A62E9-0DEB-2142-A118-8519A077D2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543F6A-A1FD-BC43-AFD7-D61CD569438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EB2BDF0-EF10-C140-9A07-6919D8551C5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12DB496-1D81-024B-8CF9-906559BCF7EE}"/>
              </a:ext>
            </a:extLst>
          </p:cNvPr>
          <p:cNvSpPr>
            <a:spLocks noGrp="1"/>
          </p:cNvSpPr>
          <p:nvPr>
            <p:ph type="sldNum" sz="quarter" idx="12"/>
          </p:nvPr>
        </p:nvSpPr>
        <p:spPr/>
        <p:txBody>
          <a:bodyPr/>
          <a:lstStyle>
            <a:lvl1pPr>
              <a:defRPr/>
            </a:lvl1pPr>
          </a:lstStyle>
          <a:p>
            <a:fld id="{F005AE32-4340-1A48-ABA0-3559E3A895D0}" type="slidenum">
              <a:rPr lang="en-US" altLang="en-US"/>
              <a:pPr/>
              <a:t>‹#›</a:t>
            </a:fld>
            <a:endParaRPr lang="en-US" altLang="en-US"/>
          </a:p>
        </p:txBody>
      </p:sp>
    </p:spTree>
    <p:extLst>
      <p:ext uri="{BB962C8B-B14F-4D97-AF65-F5344CB8AC3E}">
        <p14:creationId xmlns:p14="http://schemas.microsoft.com/office/powerpoint/2010/main" val="414475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B269-9FB6-A947-94F6-948F98DBAA3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E67B16-512E-0F42-B0A0-7D098124156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E34526A5-7260-FC4C-9F46-33A36DC049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7028B8C-FDFE-0746-B1D3-F8D6AB5A127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AB2D245-3E38-0F4D-987D-180E609FAFDD}"/>
              </a:ext>
            </a:extLst>
          </p:cNvPr>
          <p:cNvSpPr>
            <a:spLocks noGrp="1"/>
          </p:cNvSpPr>
          <p:nvPr>
            <p:ph type="sldNum" sz="quarter" idx="12"/>
          </p:nvPr>
        </p:nvSpPr>
        <p:spPr/>
        <p:txBody>
          <a:bodyPr/>
          <a:lstStyle>
            <a:lvl1pPr>
              <a:defRPr/>
            </a:lvl1pPr>
          </a:lstStyle>
          <a:p>
            <a:fld id="{7B5EB091-9FD4-4A49-B992-063F9FD2DDF0}" type="slidenum">
              <a:rPr lang="en-US" altLang="en-US"/>
              <a:pPr/>
              <a:t>‹#›</a:t>
            </a:fld>
            <a:endParaRPr lang="en-US" altLang="en-US"/>
          </a:p>
        </p:txBody>
      </p:sp>
    </p:spTree>
    <p:extLst>
      <p:ext uri="{BB962C8B-B14F-4D97-AF65-F5344CB8AC3E}">
        <p14:creationId xmlns:p14="http://schemas.microsoft.com/office/powerpoint/2010/main" val="56416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35760-3431-1843-9080-F651502B06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766D9F-6BB5-2340-8B4C-730A20636C26}"/>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7E3160-4065-2947-86D9-37D77188B36F}"/>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0086A9-CBD9-E847-81BF-3151DD45A68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AAFAE96-74BE-B842-BC1C-7DE1D97B5F4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1209E6C-A04E-0848-BA72-8DE46D4AEBE5}"/>
              </a:ext>
            </a:extLst>
          </p:cNvPr>
          <p:cNvSpPr>
            <a:spLocks noGrp="1"/>
          </p:cNvSpPr>
          <p:nvPr>
            <p:ph type="sldNum" sz="quarter" idx="12"/>
          </p:nvPr>
        </p:nvSpPr>
        <p:spPr/>
        <p:txBody>
          <a:bodyPr/>
          <a:lstStyle>
            <a:lvl1pPr>
              <a:defRPr/>
            </a:lvl1pPr>
          </a:lstStyle>
          <a:p>
            <a:fld id="{921573DB-70D2-A14B-BAF1-1E22560A9991}" type="slidenum">
              <a:rPr lang="en-US" altLang="en-US"/>
              <a:pPr/>
              <a:t>‹#›</a:t>
            </a:fld>
            <a:endParaRPr lang="en-US" altLang="en-US"/>
          </a:p>
        </p:txBody>
      </p:sp>
    </p:spTree>
    <p:extLst>
      <p:ext uri="{BB962C8B-B14F-4D97-AF65-F5344CB8AC3E}">
        <p14:creationId xmlns:p14="http://schemas.microsoft.com/office/powerpoint/2010/main" val="326783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43D9-9186-C240-B9CD-E57822F6C81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324D1A-C59B-EF43-A80A-A84698C721D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07E063-F85C-A342-BE5B-551AD7E7FE6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A5E238-7BE5-B144-BDDE-5621E316907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20C0A5-40F7-904C-97CA-A8033178500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634395-633F-924D-818C-971032260A2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9838D3A-787D-2C4F-91CA-8547F775959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EE1868A-2239-2842-AAEB-C057D77E103E}"/>
              </a:ext>
            </a:extLst>
          </p:cNvPr>
          <p:cNvSpPr>
            <a:spLocks noGrp="1"/>
          </p:cNvSpPr>
          <p:nvPr>
            <p:ph type="sldNum" sz="quarter" idx="12"/>
          </p:nvPr>
        </p:nvSpPr>
        <p:spPr/>
        <p:txBody>
          <a:bodyPr/>
          <a:lstStyle>
            <a:lvl1pPr>
              <a:defRPr/>
            </a:lvl1pPr>
          </a:lstStyle>
          <a:p>
            <a:fld id="{63382E02-EE73-A34F-8E64-5F25D279F3A8}" type="slidenum">
              <a:rPr lang="en-US" altLang="en-US"/>
              <a:pPr/>
              <a:t>‹#›</a:t>
            </a:fld>
            <a:endParaRPr lang="en-US" altLang="en-US"/>
          </a:p>
        </p:txBody>
      </p:sp>
    </p:spTree>
    <p:extLst>
      <p:ext uri="{BB962C8B-B14F-4D97-AF65-F5344CB8AC3E}">
        <p14:creationId xmlns:p14="http://schemas.microsoft.com/office/powerpoint/2010/main" val="179892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B424-1F7A-CC41-B923-71778AD7BA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8B5CD-BEAD-2D4B-8674-23EC9C1E79D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85B9C8B-8D7A-5B41-9B69-9E2213B6246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2A93425-FD06-EB4C-AD54-681C39BFF3CA}"/>
              </a:ext>
            </a:extLst>
          </p:cNvPr>
          <p:cNvSpPr>
            <a:spLocks noGrp="1"/>
          </p:cNvSpPr>
          <p:nvPr>
            <p:ph type="sldNum" sz="quarter" idx="12"/>
          </p:nvPr>
        </p:nvSpPr>
        <p:spPr/>
        <p:txBody>
          <a:bodyPr/>
          <a:lstStyle>
            <a:lvl1pPr>
              <a:defRPr/>
            </a:lvl1pPr>
          </a:lstStyle>
          <a:p>
            <a:fld id="{230B7F13-E1D9-1346-9C3A-AE7070F1F5AE}" type="slidenum">
              <a:rPr lang="en-US" altLang="en-US"/>
              <a:pPr/>
              <a:t>‹#›</a:t>
            </a:fld>
            <a:endParaRPr lang="en-US" altLang="en-US"/>
          </a:p>
        </p:txBody>
      </p:sp>
    </p:spTree>
    <p:extLst>
      <p:ext uri="{BB962C8B-B14F-4D97-AF65-F5344CB8AC3E}">
        <p14:creationId xmlns:p14="http://schemas.microsoft.com/office/powerpoint/2010/main" val="373171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7514DF-3AD7-6340-80AD-243E2192FBC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31B0D44-8267-2043-98F1-EC38FB70097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A039E55-BE24-FA4B-A784-0BB9675E2F17}"/>
              </a:ext>
            </a:extLst>
          </p:cNvPr>
          <p:cNvSpPr>
            <a:spLocks noGrp="1"/>
          </p:cNvSpPr>
          <p:nvPr>
            <p:ph type="sldNum" sz="quarter" idx="12"/>
          </p:nvPr>
        </p:nvSpPr>
        <p:spPr/>
        <p:txBody>
          <a:bodyPr/>
          <a:lstStyle>
            <a:lvl1pPr>
              <a:defRPr/>
            </a:lvl1pPr>
          </a:lstStyle>
          <a:p>
            <a:fld id="{F5ED6E3A-EA3D-2A42-9718-E68839A5610D}" type="slidenum">
              <a:rPr lang="en-US" altLang="en-US"/>
              <a:pPr/>
              <a:t>‹#›</a:t>
            </a:fld>
            <a:endParaRPr lang="en-US" altLang="en-US"/>
          </a:p>
        </p:txBody>
      </p:sp>
    </p:spTree>
    <p:extLst>
      <p:ext uri="{BB962C8B-B14F-4D97-AF65-F5344CB8AC3E}">
        <p14:creationId xmlns:p14="http://schemas.microsoft.com/office/powerpoint/2010/main" val="133386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B085-CAB5-454B-9F67-C9C3EFC8C90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A05BA7-1133-3F47-BC5B-B8D6AEEE9E6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5E367-D0F2-4A47-9653-FCC19C12423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0BD123-9768-C34C-992E-1CA3608BB7D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F018E95-041C-DD48-BA92-8D413BA57FD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0D99401-188D-5240-8A26-2DAFF24150AB}"/>
              </a:ext>
            </a:extLst>
          </p:cNvPr>
          <p:cNvSpPr>
            <a:spLocks noGrp="1"/>
          </p:cNvSpPr>
          <p:nvPr>
            <p:ph type="sldNum" sz="quarter" idx="12"/>
          </p:nvPr>
        </p:nvSpPr>
        <p:spPr/>
        <p:txBody>
          <a:bodyPr/>
          <a:lstStyle>
            <a:lvl1pPr>
              <a:defRPr/>
            </a:lvl1pPr>
          </a:lstStyle>
          <a:p>
            <a:fld id="{B3563322-F9CB-DB4A-B0D0-8C997924123F}" type="slidenum">
              <a:rPr lang="en-US" altLang="en-US"/>
              <a:pPr/>
              <a:t>‹#›</a:t>
            </a:fld>
            <a:endParaRPr lang="en-US" altLang="en-US"/>
          </a:p>
        </p:txBody>
      </p:sp>
    </p:spTree>
    <p:extLst>
      <p:ext uri="{BB962C8B-B14F-4D97-AF65-F5344CB8AC3E}">
        <p14:creationId xmlns:p14="http://schemas.microsoft.com/office/powerpoint/2010/main" val="269993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F54E-01C7-FF42-B230-32574707D0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016EDD-B24C-5046-AA2A-084370B1007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F39261-BB45-6C4B-AE54-F7B96FEFB76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809AD6-164F-3B41-891A-DCA97B4D027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EE50289-8C1D-494E-98AC-083418216F8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3F3C695-340A-A64A-95DA-B388A642D049}"/>
              </a:ext>
            </a:extLst>
          </p:cNvPr>
          <p:cNvSpPr>
            <a:spLocks noGrp="1"/>
          </p:cNvSpPr>
          <p:nvPr>
            <p:ph type="sldNum" sz="quarter" idx="12"/>
          </p:nvPr>
        </p:nvSpPr>
        <p:spPr/>
        <p:txBody>
          <a:bodyPr/>
          <a:lstStyle>
            <a:lvl1pPr>
              <a:defRPr/>
            </a:lvl1pPr>
          </a:lstStyle>
          <a:p>
            <a:fld id="{DAA8CDA4-6372-D940-98FC-BBB396372CB2}" type="slidenum">
              <a:rPr lang="en-US" altLang="en-US"/>
              <a:pPr/>
              <a:t>‹#›</a:t>
            </a:fld>
            <a:endParaRPr lang="en-US" altLang="en-US"/>
          </a:p>
        </p:txBody>
      </p:sp>
    </p:spTree>
    <p:extLst>
      <p:ext uri="{BB962C8B-B14F-4D97-AF65-F5344CB8AC3E}">
        <p14:creationId xmlns:p14="http://schemas.microsoft.com/office/powerpoint/2010/main" val="362151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D144DB-E4DA-9345-B05A-545E143974D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340C1B2-1FCE-AD46-B52E-D252511D75E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2A31658-C2D5-3842-B41E-A09707A32DC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CFE9D06A-9D44-4B42-B23F-1F0293A35A7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D7AA3EB2-9EF9-C74E-AD62-8412CD9DCFE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18FD196-F670-B748-9272-4E708FAC0A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9605570-6EFA-244E-89AB-3DD144849762}"/>
              </a:ext>
            </a:extLst>
          </p:cNvPr>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1" name="Rectangle 3">
            <a:extLst>
              <a:ext uri="{FF2B5EF4-FFF2-40B4-BE49-F238E27FC236}">
                <a16:creationId xmlns:a16="http://schemas.microsoft.com/office/drawing/2014/main" id="{BD931A90-F722-3048-8318-846D2705ED52}"/>
              </a:ext>
            </a:extLst>
          </p:cNvPr>
          <p:cNvSpPr>
            <a:spLocks noGrp="1" noChangeArrowheads="1"/>
          </p:cNvSpPr>
          <p:nvPr>
            <p:ph type="subTitle" idx="1"/>
          </p:nvPr>
        </p:nvSpPr>
        <p:spPr>
          <a:xfrm>
            <a:off x="1371600" y="3886200"/>
            <a:ext cx="6400800" cy="1752600"/>
          </a:xfrm>
        </p:spPr>
        <p:txBody>
          <a:bodyPr/>
          <a:lstStyle/>
          <a:p>
            <a:endParaRPr lang="en-US" altLang="en-US" sz="3200"/>
          </a:p>
        </p:txBody>
      </p:sp>
      <p:pic>
        <p:nvPicPr>
          <p:cNvPr id="2052" name="Picture 4" descr="Mary1">
            <a:extLst>
              <a:ext uri="{FF2B5EF4-FFF2-40B4-BE49-F238E27FC236}">
                <a16:creationId xmlns:a16="http://schemas.microsoft.com/office/drawing/2014/main" id="{A0DD8916-2E40-BE4F-83B1-4E73DAC5A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D6C06A2E-B98D-C848-A268-69582A631AB6}"/>
              </a:ext>
            </a:extLst>
          </p:cNvPr>
          <p:cNvSpPr txBox="1">
            <a:spLocks noChangeArrowheads="1"/>
          </p:cNvSpPr>
          <p:nvPr/>
        </p:nvSpPr>
        <p:spPr bwMode="auto">
          <a:xfrm>
            <a:off x="4953000" y="2095500"/>
            <a:ext cx="37909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solidFill>
                  <a:srgbClr val="FFFFFF"/>
                </a:solidFill>
                <a:latin typeface="Trajan Pro" pitchFamily="18" charset="0"/>
              </a:rPr>
              <a:t>Acceptance</a:t>
            </a:r>
            <a:endParaRPr lang="en-US" altLang="en-US"/>
          </a:p>
        </p:txBody>
      </p:sp>
      <p:grpSp>
        <p:nvGrpSpPr>
          <p:cNvPr id="2054" name="Group 6">
            <a:extLst>
              <a:ext uri="{FF2B5EF4-FFF2-40B4-BE49-F238E27FC236}">
                <a16:creationId xmlns:a16="http://schemas.microsoft.com/office/drawing/2014/main" id="{32D9C774-113F-1C41-9AE6-F0F9B9D53816}"/>
              </a:ext>
            </a:extLst>
          </p:cNvPr>
          <p:cNvGrpSpPr>
            <a:grpSpLocks/>
          </p:cNvGrpSpPr>
          <p:nvPr/>
        </p:nvGrpSpPr>
        <p:grpSpPr bwMode="auto">
          <a:xfrm>
            <a:off x="7696200" y="5486400"/>
            <a:ext cx="1295400" cy="1038225"/>
            <a:chOff x="13890" y="9555"/>
            <a:chExt cx="1875" cy="1634"/>
          </a:xfrm>
        </p:grpSpPr>
        <p:sp>
          <p:nvSpPr>
            <p:cNvPr id="2055" name="Text Box 7">
              <a:extLst>
                <a:ext uri="{FF2B5EF4-FFF2-40B4-BE49-F238E27FC236}">
                  <a16:creationId xmlns:a16="http://schemas.microsoft.com/office/drawing/2014/main" id="{D3F5511B-2D60-6B4E-ADA6-CACC7960A49C}"/>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6000">
                  <a:solidFill>
                    <a:srgbClr val="FFFFFF"/>
                  </a:solidFill>
                  <a:latin typeface="Trajan Pro" pitchFamily="18" charset="0"/>
                </a:rPr>
                <a:t>7</a:t>
              </a:r>
              <a:endParaRPr lang="en-US" altLang="en-US"/>
            </a:p>
          </p:txBody>
        </p:sp>
        <p:sp>
          <p:nvSpPr>
            <p:cNvPr id="2056" name="Text Box 8">
              <a:extLst>
                <a:ext uri="{FF2B5EF4-FFF2-40B4-BE49-F238E27FC236}">
                  <a16:creationId xmlns:a16="http://schemas.microsoft.com/office/drawing/2014/main" id="{5BAAF9A7-85EE-9D4E-AC3F-4B3484947E90}"/>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latin typeface="Trajan Pro" pitchFamily="18" charset="0"/>
                </a:rPr>
                <a:t>LESSON</a:t>
              </a:r>
              <a:endParaRPr lang="en-US" altLang="en-US"/>
            </a:p>
          </p:txBody>
        </p:sp>
      </p:grpSp>
      <p:sp>
        <p:nvSpPr>
          <p:cNvPr id="2057" name="Text Box 9">
            <a:extLst>
              <a:ext uri="{FF2B5EF4-FFF2-40B4-BE49-F238E27FC236}">
                <a16:creationId xmlns:a16="http://schemas.microsoft.com/office/drawing/2014/main" id="{B4939088-7796-2B4A-924C-D4AC3890145B}"/>
              </a:ext>
            </a:extLst>
          </p:cNvPr>
          <p:cNvSpPr txBox="1">
            <a:spLocks noChangeArrowheads="1"/>
          </p:cNvSpPr>
          <p:nvPr/>
        </p:nvSpPr>
        <p:spPr bwMode="auto">
          <a:xfrm>
            <a:off x="4876800" y="228600"/>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a:solidFill>
                  <a:srgbClr val="FFFFFF"/>
                </a:solidFill>
                <a:latin typeface="Trajan Pro" pitchFamily="18" charset="0"/>
              </a:rPr>
              <a:t>Women in the Bible: </a:t>
            </a:r>
            <a:br>
              <a:rPr lang="en-US" altLang="en-US">
                <a:solidFill>
                  <a:srgbClr val="FFFFFF"/>
                </a:solidFill>
                <a:latin typeface="Trajan Pro" pitchFamily="18" charset="0"/>
              </a:rPr>
            </a:br>
            <a:r>
              <a:rPr lang="en-US" altLang="en-US">
                <a:solidFill>
                  <a:srgbClr val="FFFFFF"/>
                </a:solidFill>
                <a:latin typeface="Trajan Pro" pitchFamily="18" charset="0"/>
              </a:rPr>
              <a:t>Mary</a:t>
            </a:r>
            <a:br>
              <a:rPr lang="en-US" altLang="en-US">
                <a:solidFill>
                  <a:srgbClr val="FFFFFF"/>
                </a:solidFill>
                <a:latin typeface="Trajan Pro" pitchFamily="18" charset="0"/>
              </a:rPr>
            </a:br>
            <a:r>
              <a:rPr lang="en-US" altLang="en-US">
                <a:solidFill>
                  <a:srgbClr val="FFFFFF"/>
                </a:solidFill>
                <a:latin typeface="Trajan Pro" pitchFamily="18" charset="0"/>
              </a:rPr>
              <a:t> and me</a:t>
            </a:r>
            <a:endParaRPr lang="en-US" altLang="en-US"/>
          </a:p>
        </p:txBody>
      </p:sp>
      <p:sp>
        <p:nvSpPr>
          <p:cNvPr id="2058" name="Text Box 10">
            <a:extLst>
              <a:ext uri="{FF2B5EF4-FFF2-40B4-BE49-F238E27FC236}">
                <a16:creationId xmlns:a16="http://schemas.microsoft.com/office/drawing/2014/main" id="{4DC9725D-F0DF-9748-90E5-9249BE1093F5}"/>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chemeClr val="bg1"/>
                </a:solidFill>
                <a:latin typeface="Gill Sans MT" panose="020B0502020104020203" pitchFamily="34" charset="77"/>
              </a:rPr>
              <a:t>“Your word is lamp for my feet and a light for my path.”</a:t>
            </a:r>
          </a:p>
          <a:p>
            <a:pPr algn="ctr"/>
            <a:r>
              <a:rPr lang="en-US" altLang="en-US" sz="1600">
                <a:solidFill>
                  <a:schemeClr val="bg1"/>
                </a:solidFill>
                <a:latin typeface="Gill Sans MT" panose="020B0502020104020203" pitchFamily="34" charset="77"/>
              </a:rPr>
              <a:t>Psalm 119:105</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a:extLst>
              <a:ext uri="{FF2B5EF4-FFF2-40B4-BE49-F238E27FC236}">
                <a16:creationId xmlns:a16="http://schemas.microsoft.com/office/drawing/2014/main" id="{37FE0163-656D-224F-BB14-EC27ED114BAA}"/>
              </a:ext>
            </a:extLst>
          </p:cNvPr>
          <p:cNvSpPr>
            <a:spLocks noGrp="1" noChangeArrowheads="1"/>
          </p:cNvSpPr>
          <p:nvPr>
            <p:ph type="body" idx="1"/>
          </p:nvPr>
        </p:nvSpPr>
        <p:spPr>
          <a:xfrm>
            <a:off x="457200" y="1066800"/>
            <a:ext cx="8229600" cy="4525963"/>
          </a:xfrm>
        </p:spPr>
        <p:txBody>
          <a:bodyPr/>
          <a:lstStyle/>
          <a:p>
            <a:pPr>
              <a:lnSpc>
                <a:spcPct val="90000"/>
              </a:lnSpc>
              <a:buFontTx/>
              <a:buNone/>
            </a:pPr>
            <a:r>
              <a:rPr lang="en-US" altLang="en-US" b="1" u="sng">
                <a:solidFill>
                  <a:srgbClr val="660066"/>
                </a:solidFill>
                <a:latin typeface="Gill Sans MT" panose="020B0502020104020203" pitchFamily="34" charset="77"/>
              </a:rPr>
              <a:t>Words for Today</a:t>
            </a:r>
          </a:p>
          <a:p>
            <a:pPr>
              <a:lnSpc>
                <a:spcPct val="20000"/>
              </a:lnSpc>
              <a:buFontTx/>
              <a:buNone/>
            </a:pPr>
            <a:endParaRPr lang="en-US" altLang="en-US" b="1" u="sng">
              <a:solidFill>
                <a:srgbClr val="660066"/>
              </a:solidFill>
              <a:latin typeface="Gill Sans MT" panose="020B0502020104020203" pitchFamily="34" charset="77"/>
            </a:endParaRPr>
          </a:p>
          <a:p>
            <a:pPr>
              <a:lnSpc>
                <a:spcPct val="90000"/>
              </a:lnSpc>
              <a:buFontTx/>
              <a:buNone/>
            </a:pPr>
            <a:r>
              <a:rPr lang="en-US" altLang="en-US" sz="2800">
                <a:latin typeface="Gill Sans MT" panose="020B0502020104020203" pitchFamily="34" charset="77"/>
              </a:rPr>
              <a:t>12. How does Mary’s acceptance by God and by her husband, Joseph, relate to me today? How do I know I am accepted by God? (Isaiah 43:1) How do I respond?</a:t>
            </a:r>
          </a:p>
          <a:p>
            <a:pPr>
              <a:lnSpc>
                <a:spcPct val="30000"/>
              </a:lnSpc>
              <a:buFontTx/>
              <a:buNone/>
            </a:pPr>
            <a:endParaRPr lang="en-US" altLang="en-US" sz="28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13. Does God accept all people, or only some? What does Peter say in Acts 10:34-35?</a:t>
            </a:r>
          </a:p>
          <a:p>
            <a:pPr>
              <a:lnSpc>
                <a:spcPct val="0"/>
              </a:lnSpc>
              <a:buFontTx/>
              <a:buNone/>
            </a:pPr>
            <a:endParaRPr lang="en-US" altLang="en-US" sz="2800">
              <a:latin typeface="Gill Sans MT" panose="020B0502020104020203" pitchFamily="34" charset="77"/>
            </a:endParaRPr>
          </a:p>
          <a:p>
            <a:pPr algn="ctr">
              <a:lnSpc>
                <a:spcPct val="90000"/>
              </a:lnSpc>
              <a:buFontTx/>
              <a:buNone/>
            </a:pPr>
            <a:r>
              <a:rPr lang="en-US" altLang="en-US" sz="2800">
                <a:latin typeface="Gill Sans MT" panose="020B0502020104020203" pitchFamily="34" charset="77"/>
              </a:rPr>
              <a:t>   </a:t>
            </a:r>
            <a:r>
              <a:rPr lang="en-US" altLang="en-US" sz="2400">
                <a:solidFill>
                  <a:srgbClr val="660066"/>
                </a:solidFill>
                <a:latin typeface="Gill Sans MT" panose="020B0502020104020203" pitchFamily="34" charset="77"/>
              </a:rPr>
              <a:t>With outstretched arms Jesus is ready to receive and welcome us. He assures us that we will find rest, peace, love and acceptance within His embrace.</a:t>
            </a:r>
          </a:p>
          <a:p>
            <a:pPr>
              <a:lnSpc>
                <a:spcPct val="90000"/>
              </a:lnSpc>
              <a:buFontTx/>
              <a:buNone/>
            </a:pPr>
            <a:r>
              <a:rPr lang="en-US" altLang="en-US" sz="2800">
                <a:latin typeface="Gill Sans MT" panose="020B0502020104020203" pitchFamily="34" charset="77"/>
              </a:rPr>
              <a:t>14. List Jesus’ promises to us as we accept His invitation. Matthew 11:28-30</a:t>
            </a:r>
          </a:p>
        </p:txBody>
      </p:sp>
      <p:pic>
        <p:nvPicPr>
          <p:cNvPr id="10246" name="Picture 6" descr="Mary2">
            <a:extLst>
              <a:ext uri="{FF2B5EF4-FFF2-40B4-BE49-F238E27FC236}">
                <a16:creationId xmlns:a16="http://schemas.microsoft.com/office/drawing/2014/main" id="{B445A8FE-AC20-CB4B-9DD4-5CBE13AA7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a:extLst>
              <a:ext uri="{FF2B5EF4-FFF2-40B4-BE49-F238E27FC236}">
                <a16:creationId xmlns:a16="http://schemas.microsoft.com/office/drawing/2014/main" id="{74D43E96-085F-4B4B-9A61-F4441A5D46B9}"/>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200">
                <a:solidFill>
                  <a:srgbClr val="FFFFFF"/>
                </a:solidFill>
                <a:latin typeface="TrajanPro-Regular" charset="0"/>
              </a:rPr>
              <a:t>A Name Associated with Bitterness</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946188_51450516">
            <a:extLst>
              <a:ext uri="{FF2B5EF4-FFF2-40B4-BE49-F238E27FC236}">
                <a16:creationId xmlns:a16="http://schemas.microsoft.com/office/drawing/2014/main" id="{E4B2D29E-B8D0-D442-BE5F-1DAE97CD2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90600"/>
            <a:ext cx="5181600" cy="3454400"/>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a:extLst>
              <a:ext uri="{FF2B5EF4-FFF2-40B4-BE49-F238E27FC236}">
                <a16:creationId xmlns:a16="http://schemas.microsoft.com/office/drawing/2014/main" id="{86092007-714D-9849-BE48-C2B9D2AF18B2}"/>
              </a:ext>
            </a:extLst>
          </p:cNvPr>
          <p:cNvSpPr>
            <a:spLocks noGrp="1" noChangeArrowheads="1"/>
          </p:cNvSpPr>
          <p:nvPr>
            <p:ph type="body" idx="1"/>
          </p:nvPr>
        </p:nvSpPr>
        <p:spPr>
          <a:xfrm>
            <a:off x="457200" y="1295400"/>
            <a:ext cx="5638800" cy="5029200"/>
          </a:xfrm>
        </p:spPr>
        <p:txBody>
          <a:bodyPr/>
          <a:lstStyle/>
          <a:p>
            <a:pPr marL="533400" indent="-533400">
              <a:lnSpc>
                <a:spcPct val="90000"/>
              </a:lnSpc>
              <a:buFontTx/>
              <a:buNone/>
            </a:pPr>
            <a:r>
              <a:rPr lang="en-US" altLang="en-US" b="1" u="sng">
                <a:solidFill>
                  <a:srgbClr val="660066"/>
                </a:solidFill>
                <a:latin typeface="Gill Sans MT" panose="020B0502020104020203" pitchFamily="34" charset="77"/>
              </a:rPr>
              <a:t>Questions for Discussion</a:t>
            </a:r>
          </a:p>
          <a:p>
            <a:pPr marL="533400" indent="-533400">
              <a:lnSpc>
                <a:spcPct val="50000"/>
              </a:lnSpc>
              <a:buFontTx/>
              <a:buNone/>
            </a:pPr>
            <a:endParaRPr lang="en-US" altLang="en-US" b="1" u="sng">
              <a:solidFill>
                <a:srgbClr val="660066"/>
              </a:solidFill>
              <a:latin typeface="Gill Sans MT" panose="020B0502020104020203" pitchFamily="34" charset="77"/>
            </a:endParaRPr>
          </a:p>
          <a:p>
            <a:pPr marL="533400" indent="-533400">
              <a:lnSpc>
                <a:spcPct val="90000"/>
              </a:lnSpc>
              <a:buFontTx/>
              <a:buAutoNum type="arabicPeriod"/>
            </a:pPr>
            <a:r>
              <a:rPr lang="en-US" altLang="en-US" sz="2800">
                <a:latin typeface="Gill Sans MT" panose="020B0502020104020203" pitchFamily="34" charset="77"/>
              </a:rPr>
              <a:t>Try to imagine Mary’s Son as He played, studied, and worked; His attitude toward His playmates, His parents, the natural world. Was He different from other children?</a:t>
            </a:r>
          </a:p>
          <a:p>
            <a:pPr marL="533400" indent="-533400">
              <a:lnSpc>
                <a:spcPct val="50000"/>
              </a:lnSpc>
              <a:buFontTx/>
              <a:buNone/>
            </a:pPr>
            <a:endParaRPr lang="en-US" altLang="en-US" sz="2800">
              <a:latin typeface="Gill Sans MT" panose="020B0502020104020203" pitchFamily="34" charset="77"/>
            </a:endParaRPr>
          </a:p>
          <a:p>
            <a:pPr marL="533400" indent="-533400">
              <a:lnSpc>
                <a:spcPct val="90000"/>
              </a:lnSpc>
              <a:buFontTx/>
              <a:buNone/>
            </a:pPr>
            <a:r>
              <a:rPr lang="en-US" altLang="en-US" sz="2400">
                <a:latin typeface="Gill Sans MT" panose="020B0502020104020203" pitchFamily="34" charset="77"/>
              </a:rPr>
              <a:t>2.    </a:t>
            </a:r>
            <a:r>
              <a:rPr lang="en-US" altLang="en-US" sz="2800">
                <a:latin typeface="Gill Sans MT" panose="020B0502020104020203" pitchFamily="34" charset="77"/>
              </a:rPr>
              <a:t>What do you feel is the most important lesson we can learn from the story of Mary?</a:t>
            </a:r>
          </a:p>
        </p:txBody>
      </p:sp>
      <p:pic>
        <p:nvPicPr>
          <p:cNvPr id="11268" name="Picture 4" descr="Mary2">
            <a:extLst>
              <a:ext uri="{FF2B5EF4-FFF2-40B4-BE49-F238E27FC236}">
                <a16:creationId xmlns:a16="http://schemas.microsoft.com/office/drawing/2014/main" id="{511CF9F7-7A61-3E4B-95F0-9490A85EA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FF2B5EF4-FFF2-40B4-BE49-F238E27FC236}">
                <a16:creationId xmlns:a16="http://schemas.microsoft.com/office/drawing/2014/main" id="{336BF58E-4553-0B4C-BA8E-1AEC841EDC4F}"/>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200">
                <a:solidFill>
                  <a:srgbClr val="FFFFFF"/>
                </a:solidFill>
                <a:latin typeface="TrajanPro-Regular" charset="0"/>
              </a:rPr>
              <a:t>A Name Associated with Bitterness</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BF569546-6525-9B4F-8910-89660BFA853C}"/>
              </a:ext>
            </a:extLst>
          </p:cNvPr>
          <p:cNvSpPr>
            <a:spLocks noGrp="1" noChangeArrowheads="1"/>
          </p:cNvSpPr>
          <p:nvPr>
            <p:ph type="body" idx="1"/>
          </p:nvPr>
        </p:nvSpPr>
        <p:spPr>
          <a:xfrm>
            <a:off x="381000" y="1219200"/>
            <a:ext cx="8229600" cy="4525963"/>
          </a:xfrm>
        </p:spPr>
        <p:txBody>
          <a:bodyPr/>
          <a:lstStyle/>
          <a:p>
            <a:pPr>
              <a:buFontTx/>
              <a:buNone/>
            </a:pPr>
            <a:r>
              <a:rPr lang="en-US" altLang="en-US">
                <a:latin typeface="Gill Sans MT" panose="020B0502020104020203" pitchFamily="34" charset="77"/>
              </a:rPr>
              <a:t>    </a:t>
            </a:r>
            <a:r>
              <a:rPr lang="en-US" altLang="en-US" b="1" u="sng">
                <a:solidFill>
                  <a:srgbClr val="660066"/>
                </a:solidFill>
                <a:latin typeface="Gill Sans MT" panose="020B0502020104020203" pitchFamily="34" charset="77"/>
              </a:rPr>
              <a:t>Words of Wisdom </a:t>
            </a:r>
          </a:p>
          <a:p>
            <a:pPr>
              <a:lnSpc>
                <a:spcPct val="10000"/>
              </a:lnSpc>
              <a:buFontTx/>
              <a:buNone/>
            </a:pPr>
            <a:endParaRPr lang="en-US" altLang="en-US" b="1" u="sng">
              <a:solidFill>
                <a:srgbClr val="660066"/>
              </a:solidFill>
              <a:latin typeface="Gill Sans MT" panose="020B0502020104020203" pitchFamily="34" charset="77"/>
            </a:endParaRPr>
          </a:p>
          <a:p>
            <a:pPr>
              <a:buFontTx/>
              <a:buNone/>
            </a:pPr>
            <a:r>
              <a:rPr lang="en-US" altLang="en-US">
                <a:latin typeface="Gill Sans MT" panose="020B0502020104020203" pitchFamily="34" charset="77"/>
              </a:rPr>
              <a:t>   </a:t>
            </a:r>
            <a:r>
              <a:rPr lang="en-US" altLang="en-US" sz="2800">
                <a:latin typeface="Gill Sans MT" panose="020B0502020104020203" pitchFamily="34" charset="77"/>
              </a:rPr>
              <a:t>Mary is an amazing example of faith and</a:t>
            </a:r>
          </a:p>
          <a:p>
            <a:pPr>
              <a:buFontTx/>
              <a:buNone/>
            </a:pPr>
            <a:r>
              <a:rPr lang="en-US" altLang="en-US" sz="2800">
                <a:latin typeface="Gill Sans MT" panose="020B0502020104020203" pitchFamily="34" charset="77"/>
              </a:rPr>
              <a:t>    trust in God. She accepted the most profound responsibility ever entrusted to humanity. She accepted God’s plan for her life—with the joys and sorrows that she could vaguely discern lay ahead. She also had a simple faith that God accepted her, just as she was, a person of a lowly background but trusting Him in all things.</a:t>
            </a:r>
          </a:p>
        </p:txBody>
      </p:sp>
      <p:pic>
        <p:nvPicPr>
          <p:cNvPr id="12292" name="Picture 4" descr="Mary2">
            <a:extLst>
              <a:ext uri="{FF2B5EF4-FFF2-40B4-BE49-F238E27FC236}">
                <a16:creationId xmlns:a16="http://schemas.microsoft.com/office/drawing/2014/main" id="{E78847E2-4FE0-B942-BDAE-C96B6E890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6EA17AC5-2429-9443-A71B-B1DFF9696DCD}"/>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200">
                <a:solidFill>
                  <a:srgbClr val="FFFFFF"/>
                </a:solidFill>
                <a:latin typeface="TrajanPro-Regular" charset="0"/>
              </a:rPr>
              <a:t>A Name Associated with Bitterness</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946188_51450516">
            <a:extLst>
              <a:ext uri="{FF2B5EF4-FFF2-40B4-BE49-F238E27FC236}">
                <a16:creationId xmlns:a16="http://schemas.microsoft.com/office/drawing/2014/main" id="{71D576E6-7BCF-544A-9B3C-AA1EA4154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90600"/>
            <a:ext cx="5181600" cy="3454400"/>
          </a:xfrm>
          <a:prstGeom prst="rect">
            <a:avLst/>
          </a:prstGeom>
          <a:noFill/>
          <a:extLst>
            <a:ext uri="{909E8E84-426E-40DD-AFC4-6F175D3DCCD1}">
              <a14:hiddenFill xmlns:a14="http://schemas.microsoft.com/office/drawing/2010/main">
                <a:solidFill>
                  <a:srgbClr val="FFFFFF"/>
                </a:solidFill>
              </a14:hiddenFill>
            </a:ext>
          </a:extLst>
        </p:spPr>
      </p:pic>
      <p:sp>
        <p:nvSpPr>
          <p:cNvPr id="13315" name="Rectangle 3">
            <a:extLst>
              <a:ext uri="{FF2B5EF4-FFF2-40B4-BE49-F238E27FC236}">
                <a16:creationId xmlns:a16="http://schemas.microsoft.com/office/drawing/2014/main" id="{93006CB5-8F84-AD45-9583-379AB2415C74}"/>
              </a:ext>
            </a:extLst>
          </p:cNvPr>
          <p:cNvSpPr>
            <a:spLocks noGrp="1" noChangeArrowheads="1"/>
          </p:cNvSpPr>
          <p:nvPr>
            <p:ph type="body" idx="1"/>
          </p:nvPr>
        </p:nvSpPr>
        <p:spPr>
          <a:xfrm>
            <a:off x="457200" y="1600200"/>
            <a:ext cx="5334000" cy="4525963"/>
          </a:xfrm>
        </p:spPr>
        <p:txBody>
          <a:bodyPr/>
          <a:lstStyle/>
          <a:p>
            <a:pPr>
              <a:lnSpc>
                <a:spcPct val="130000"/>
              </a:lnSpc>
              <a:buFontTx/>
              <a:buNone/>
            </a:pPr>
            <a:r>
              <a:rPr lang="en-US" altLang="en-US" sz="2800">
                <a:latin typeface="Gill Sans MT" panose="020B0502020104020203" pitchFamily="34" charset="77"/>
              </a:rPr>
              <a:t>  Today Jesus calls each of us and invites us to become His children, to accept His plan for our lives. The choice as to whether we will accept is ours. Will we value His trust in us, His acceptance of us, His loving concern for each person?</a:t>
            </a:r>
          </a:p>
        </p:txBody>
      </p:sp>
      <p:pic>
        <p:nvPicPr>
          <p:cNvPr id="13316" name="Picture 4" descr="Mary2">
            <a:extLst>
              <a:ext uri="{FF2B5EF4-FFF2-40B4-BE49-F238E27FC236}">
                <a16:creationId xmlns:a16="http://schemas.microsoft.com/office/drawing/2014/main" id="{49C1D159-2A94-FC4E-B690-8A5DAB55D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86859CB3-9BCB-B94A-8764-C2AFEF1A2D2C}"/>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200">
                <a:solidFill>
                  <a:srgbClr val="FFFFFF"/>
                </a:solidFill>
                <a:latin typeface="TrajanPro-Regular" charset="0"/>
              </a:rPr>
              <a:t>A Name Associated with Bitterness</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F4B758CD-0F53-F742-94AC-BC6B795B5AEB}"/>
              </a:ext>
            </a:extLst>
          </p:cNvPr>
          <p:cNvSpPr>
            <a:spLocks noGrp="1" noChangeArrowheads="1"/>
          </p:cNvSpPr>
          <p:nvPr>
            <p:ph type="body" idx="1"/>
          </p:nvPr>
        </p:nvSpPr>
        <p:spPr>
          <a:xfrm>
            <a:off x="457200" y="1371600"/>
            <a:ext cx="8229600" cy="4525963"/>
          </a:xfrm>
        </p:spPr>
        <p:txBody>
          <a:bodyPr/>
          <a:lstStyle/>
          <a:p>
            <a:pPr algn="ctr">
              <a:buFontTx/>
              <a:buNone/>
            </a:pPr>
            <a:r>
              <a:rPr lang="en-US" altLang="en-US" sz="4000" b="1">
                <a:solidFill>
                  <a:srgbClr val="660066"/>
                </a:solidFill>
                <a:latin typeface="Edwardian Script ITC" panose="030303020407070D0804" pitchFamily="66" charset="77"/>
              </a:rPr>
              <a:t>My Prayer for Today</a:t>
            </a:r>
          </a:p>
          <a:p>
            <a:pPr algn="ctr">
              <a:buFontTx/>
              <a:buNone/>
            </a:pPr>
            <a:endParaRPr lang="en-US" altLang="en-US" sz="1400" b="1">
              <a:solidFill>
                <a:srgbClr val="660066"/>
              </a:solidFill>
              <a:latin typeface="Edwardian Script ITC" panose="030303020407070D0804" pitchFamily="66" charset="77"/>
            </a:endParaRPr>
          </a:p>
          <a:p>
            <a:pPr algn="ctr">
              <a:lnSpc>
                <a:spcPct val="130000"/>
              </a:lnSpc>
              <a:buFontTx/>
              <a:buNone/>
            </a:pPr>
            <a:r>
              <a:rPr lang="en-US" altLang="en-US" sz="2800">
                <a:latin typeface="Gill Sans MT" panose="020B0502020104020203" pitchFamily="34" charset="77"/>
              </a:rPr>
              <a:t>Our kind heavenly Father, thank You for accepting me as Your child. I choose this day to receive Your acceptance and to walk in the path You have designed especially for me.</a:t>
            </a:r>
          </a:p>
        </p:txBody>
      </p:sp>
      <p:pic>
        <p:nvPicPr>
          <p:cNvPr id="14340" name="Picture 4" descr="Mary2">
            <a:extLst>
              <a:ext uri="{FF2B5EF4-FFF2-40B4-BE49-F238E27FC236}">
                <a16:creationId xmlns:a16="http://schemas.microsoft.com/office/drawing/2014/main" id="{512E41AF-C252-2E43-961B-7D5C5A7BD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a:extLst>
              <a:ext uri="{FF2B5EF4-FFF2-40B4-BE49-F238E27FC236}">
                <a16:creationId xmlns:a16="http://schemas.microsoft.com/office/drawing/2014/main" id="{3781096E-5188-EC4F-9E31-B0BFFD06B6EF}"/>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200">
                <a:solidFill>
                  <a:srgbClr val="FFFFFF"/>
                </a:solidFill>
                <a:latin typeface="TrajanPro-Regular" charset="0"/>
              </a:rPr>
              <a:t>A Name Associated with Bitterness</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1E7147E1-8796-8E4C-AD5A-E755AAA516DA}"/>
              </a:ext>
            </a:extLst>
          </p:cNvPr>
          <p:cNvSpPr>
            <a:spLocks noGrp="1" noChangeArrowheads="1"/>
          </p:cNvSpPr>
          <p:nvPr>
            <p:ph type="body" idx="1"/>
          </p:nvPr>
        </p:nvSpPr>
        <p:spPr>
          <a:xfrm>
            <a:off x="381000" y="1371600"/>
            <a:ext cx="8229600" cy="4525963"/>
          </a:xfrm>
        </p:spPr>
        <p:txBody>
          <a:bodyPr/>
          <a:lstStyle/>
          <a:p>
            <a:pPr algn="ctr">
              <a:buFontTx/>
              <a:buNone/>
            </a:pPr>
            <a:r>
              <a:rPr lang="en-US" altLang="en-US" sz="4000" b="1">
                <a:solidFill>
                  <a:srgbClr val="660066"/>
                </a:solidFill>
                <a:latin typeface="Edwardian Script ITC" panose="030303020407070D0804" pitchFamily="66" charset="77"/>
              </a:rPr>
              <a:t>Sharing</a:t>
            </a:r>
            <a:br>
              <a:rPr lang="en-US" altLang="en-US" sz="4000" b="1">
                <a:solidFill>
                  <a:srgbClr val="660066"/>
                </a:solidFill>
                <a:latin typeface="Edwardian Script ITC" panose="030303020407070D0804" pitchFamily="66" charset="77"/>
              </a:rPr>
            </a:br>
            <a:endParaRPr lang="en-US" altLang="en-US" sz="1600" b="1">
              <a:solidFill>
                <a:srgbClr val="660066"/>
              </a:solidFill>
              <a:latin typeface="Edwardian Script ITC" panose="030303020407070D0804" pitchFamily="66" charset="77"/>
            </a:endParaRPr>
          </a:p>
          <a:p>
            <a:pPr algn="ctr">
              <a:lnSpc>
                <a:spcPct val="120000"/>
              </a:lnSpc>
              <a:buFontTx/>
              <a:buNone/>
            </a:pPr>
            <a:r>
              <a:rPr lang="en-US" altLang="en-US" sz="2800">
                <a:latin typeface="Gill Sans MT" panose="020B0502020104020203" pitchFamily="34" charset="77"/>
              </a:rPr>
              <a:t>Each day we have the privilege of reaching out to another person who is carrying a burden and finding it difficult to realize they </a:t>
            </a:r>
            <a:r>
              <a:rPr lang="pt-BR" altLang="en-US" sz="2800">
                <a:latin typeface="Gill Sans MT" panose="020B0502020104020203" pitchFamily="34" charset="77"/>
              </a:rPr>
              <a:t>are people of worth.</a:t>
            </a:r>
            <a:endParaRPr lang="en-US" altLang="en-US" sz="2800">
              <a:latin typeface="Gill Sans MT" panose="020B0502020104020203" pitchFamily="34" charset="77"/>
            </a:endParaRPr>
          </a:p>
        </p:txBody>
      </p:sp>
      <p:pic>
        <p:nvPicPr>
          <p:cNvPr id="15364" name="Picture 4" descr="Mary2">
            <a:extLst>
              <a:ext uri="{FF2B5EF4-FFF2-40B4-BE49-F238E27FC236}">
                <a16:creationId xmlns:a16="http://schemas.microsoft.com/office/drawing/2014/main" id="{3CF27483-3346-4A48-AC74-257A61A31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a:extLst>
              <a:ext uri="{FF2B5EF4-FFF2-40B4-BE49-F238E27FC236}">
                <a16:creationId xmlns:a16="http://schemas.microsoft.com/office/drawing/2014/main" id="{3F7B0E74-36C0-4241-8E0D-36D24BCAD81B}"/>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200">
                <a:solidFill>
                  <a:srgbClr val="FFFFFF"/>
                </a:solidFill>
                <a:latin typeface="TrajanPro-Regular" charset="0"/>
              </a:rPr>
              <a:t>A Name Associated with Bitterness</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946188_51450516">
            <a:extLst>
              <a:ext uri="{FF2B5EF4-FFF2-40B4-BE49-F238E27FC236}">
                <a16:creationId xmlns:a16="http://schemas.microsoft.com/office/drawing/2014/main" id="{AC914997-B283-FE47-AE9F-1AEEDE7F7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90600"/>
            <a:ext cx="5181600" cy="34544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a:extLst>
              <a:ext uri="{FF2B5EF4-FFF2-40B4-BE49-F238E27FC236}">
                <a16:creationId xmlns:a16="http://schemas.microsoft.com/office/drawing/2014/main" id="{DC016ECB-9213-2943-9CA1-DDC93EA455CA}"/>
              </a:ext>
            </a:extLst>
          </p:cNvPr>
          <p:cNvSpPr>
            <a:spLocks noGrp="1" noChangeArrowheads="1"/>
          </p:cNvSpPr>
          <p:nvPr>
            <p:ph type="body" idx="1"/>
          </p:nvPr>
        </p:nvSpPr>
        <p:spPr>
          <a:xfrm>
            <a:off x="228600" y="1417638"/>
            <a:ext cx="5943600" cy="5059362"/>
          </a:xfrm>
        </p:spPr>
        <p:txBody>
          <a:bodyPr/>
          <a:lstStyle/>
          <a:p>
            <a:pPr>
              <a:buFontTx/>
              <a:buNone/>
            </a:pPr>
            <a:r>
              <a:rPr lang="en-US" altLang="en-US" sz="2800"/>
              <a:t>   </a:t>
            </a:r>
            <a:r>
              <a:rPr lang="en-US" altLang="en-US" b="1">
                <a:solidFill>
                  <a:srgbClr val="660066"/>
                </a:solidFill>
                <a:latin typeface="Gill Sans MT" panose="020B0502020104020203" pitchFamily="34" charset="77"/>
              </a:rPr>
              <a:t>Introduction</a:t>
            </a:r>
          </a:p>
          <a:p>
            <a:pPr>
              <a:lnSpc>
                <a:spcPct val="10000"/>
              </a:lnSpc>
              <a:buFontTx/>
              <a:buNone/>
            </a:pPr>
            <a:endParaRPr lang="en-US" altLang="en-US" b="1">
              <a:solidFill>
                <a:srgbClr val="660066"/>
              </a:solidFill>
              <a:latin typeface="Gill Sans MT" panose="020B0502020104020203" pitchFamily="34" charset="77"/>
            </a:endParaRPr>
          </a:p>
          <a:p>
            <a:pPr>
              <a:buFontTx/>
              <a:buNone/>
            </a:pPr>
            <a:r>
              <a:rPr lang="en-US" altLang="en-US" sz="2800"/>
              <a:t>   </a:t>
            </a:r>
            <a:r>
              <a:rPr lang="en-US" altLang="en-US" sz="2800">
                <a:latin typeface="Gill Sans MT" panose="020B0502020104020203" pitchFamily="34" charset="77"/>
              </a:rPr>
              <a:t>Mary stands as one of the most honored women of all time. The record of her life shows that she was able to rise above the scandal that must have accompanied her pregnancy. In spite of this, she knew she was accepted by God. He chose her to be the mother of our Savior.</a:t>
            </a:r>
          </a:p>
          <a:p>
            <a:pPr>
              <a:buFontTx/>
              <a:buNone/>
            </a:pPr>
            <a:r>
              <a:rPr lang="en-US" altLang="en-US" sz="2800">
                <a:latin typeface="Gill Sans MT" panose="020B0502020104020203" pitchFamily="34" charset="77"/>
              </a:rPr>
              <a:t>   </a:t>
            </a:r>
          </a:p>
        </p:txBody>
      </p:sp>
      <p:pic>
        <p:nvPicPr>
          <p:cNvPr id="3076" name="Picture 4" descr="Mary2">
            <a:extLst>
              <a:ext uri="{FF2B5EF4-FFF2-40B4-BE49-F238E27FC236}">
                <a16:creationId xmlns:a16="http://schemas.microsoft.com/office/drawing/2014/main" id="{CD9916DE-128C-4C4F-B90E-0F91967340E8}"/>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9144000" cy="977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a:extLst>
              <a:ext uri="{FF2B5EF4-FFF2-40B4-BE49-F238E27FC236}">
                <a16:creationId xmlns:a16="http://schemas.microsoft.com/office/drawing/2014/main" id="{10159983-5295-174E-B899-C30CD9ED226D}"/>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400">
                <a:solidFill>
                  <a:srgbClr val="FFFFFF"/>
                </a:solidFill>
                <a:latin typeface="TrajanPro-Regular" charset="0"/>
              </a:rPr>
              <a:t>A Name Associated with Bitterness</a:t>
            </a:r>
            <a:endParaRPr lang="en-US" altLang="en-US" sz="2000"/>
          </a:p>
        </p:txBody>
      </p:sp>
      <p:sp>
        <p:nvSpPr>
          <p:cNvPr id="3078" name="Rectangle 6">
            <a:extLst>
              <a:ext uri="{FF2B5EF4-FFF2-40B4-BE49-F238E27FC236}">
                <a16:creationId xmlns:a16="http://schemas.microsoft.com/office/drawing/2014/main" id="{81FB0239-12BF-1D4F-B524-C98824D5D64A}"/>
              </a:ext>
            </a:extLst>
          </p:cNvPr>
          <p:cNvSpPr>
            <a:spLocks noChangeArrowheads="1"/>
          </p:cNvSpPr>
          <p:nvPr/>
        </p:nvSpPr>
        <p:spPr bwMode="auto">
          <a:xfrm>
            <a:off x="76200" y="557213"/>
            <a:ext cx="4446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US" sz="1600">
                <a:solidFill>
                  <a:schemeClr val="bg1"/>
                </a:solidFill>
              </a:rPr>
              <a:t>Key Scripture:  Luke 1:26-38; Matthew 1:18-20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946188_51450516">
            <a:extLst>
              <a:ext uri="{FF2B5EF4-FFF2-40B4-BE49-F238E27FC236}">
                <a16:creationId xmlns:a16="http://schemas.microsoft.com/office/drawing/2014/main" id="{CB3E85DA-D2F7-7B47-BD15-8175433CB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90600"/>
            <a:ext cx="5181600" cy="345440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Mary2">
            <a:extLst>
              <a:ext uri="{FF2B5EF4-FFF2-40B4-BE49-F238E27FC236}">
                <a16:creationId xmlns:a16="http://schemas.microsoft.com/office/drawing/2014/main" id="{A4257917-CD8B-C14D-BD4A-FB3863AC59F3}"/>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9144000" cy="977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6">
            <a:extLst>
              <a:ext uri="{FF2B5EF4-FFF2-40B4-BE49-F238E27FC236}">
                <a16:creationId xmlns:a16="http://schemas.microsoft.com/office/drawing/2014/main" id="{F564A40C-0C21-5549-9E8F-93D741255989}"/>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400">
                <a:solidFill>
                  <a:srgbClr val="FFFFFF"/>
                </a:solidFill>
                <a:latin typeface="TrajanPro-Regular" charset="0"/>
              </a:rPr>
              <a:t>A Name Associated with Bitterness</a:t>
            </a:r>
            <a:endParaRPr lang="en-US" altLang="en-US" sz="2000"/>
          </a:p>
        </p:txBody>
      </p:sp>
      <p:sp>
        <p:nvSpPr>
          <p:cNvPr id="16387" name="Rectangle 3">
            <a:extLst>
              <a:ext uri="{FF2B5EF4-FFF2-40B4-BE49-F238E27FC236}">
                <a16:creationId xmlns:a16="http://schemas.microsoft.com/office/drawing/2014/main" id="{1FCF69A7-264C-FB48-9A01-BCF8EECAB2B7}"/>
              </a:ext>
            </a:extLst>
          </p:cNvPr>
          <p:cNvSpPr>
            <a:spLocks noGrp="1" noChangeArrowheads="1"/>
          </p:cNvSpPr>
          <p:nvPr>
            <p:ph type="body" idx="1"/>
          </p:nvPr>
        </p:nvSpPr>
        <p:spPr>
          <a:xfrm>
            <a:off x="228600" y="1570038"/>
            <a:ext cx="5715000" cy="4525962"/>
          </a:xfrm>
        </p:spPr>
        <p:txBody>
          <a:bodyPr/>
          <a:lstStyle/>
          <a:p>
            <a:pPr>
              <a:lnSpc>
                <a:spcPct val="130000"/>
              </a:lnSpc>
              <a:buFontTx/>
              <a:buNone/>
            </a:pPr>
            <a:r>
              <a:rPr lang="en-US" altLang="en-US" sz="2800">
                <a:latin typeface="Gill Sans MT" panose="020B0502020104020203" pitchFamily="34" charset="77"/>
              </a:rPr>
              <a:t>   As we study her life we will discover that she was able to rise above the negatives and accomplish the task given her by God. Her love for the Baby Jesus and her willingness to be led by the Holy Spirit made her an ideal mother.</a:t>
            </a:r>
          </a:p>
          <a:p>
            <a:pPr>
              <a:lnSpc>
                <a:spcPct val="130000"/>
              </a:lnSpc>
            </a:pPr>
            <a:endParaRPr lang="en-US" altLang="en-US" sz="2800">
              <a:latin typeface="Gill Sans MT" panose="020B0502020104020203" pitchFamily="34"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946188_51450516">
            <a:extLst>
              <a:ext uri="{FF2B5EF4-FFF2-40B4-BE49-F238E27FC236}">
                <a16:creationId xmlns:a16="http://schemas.microsoft.com/office/drawing/2014/main" id="{2B8E8D26-B847-8C47-8C1E-72CD437FF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90600"/>
            <a:ext cx="5181600" cy="34544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Mary2">
            <a:extLst>
              <a:ext uri="{FF2B5EF4-FFF2-40B4-BE49-F238E27FC236}">
                <a16:creationId xmlns:a16="http://schemas.microsoft.com/office/drawing/2014/main" id="{6E2F309D-ADC5-9C49-A7E5-CCC0C4E05722}"/>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9144000" cy="977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4" name="Text Box 8">
            <a:extLst>
              <a:ext uri="{FF2B5EF4-FFF2-40B4-BE49-F238E27FC236}">
                <a16:creationId xmlns:a16="http://schemas.microsoft.com/office/drawing/2014/main" id="{1519AA86-2401-C94F-AD57-C75D30322A40}"/>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400">
                <a:solidFill>
                  <a:srgbClr val="FFFFFF"/>
                </a:solidFill>
                <a:latin typeface="TrajanPro-Regular" charset="0"/>
              </a:rPr>
              <a:t>A Name Associated with Bitterness</a:t>
            </a:r>
            <a:endParaRPr lang="en-US" altLang="en-US" sz="2000"/>
          </a:p>
        </p:txBody>
      </p:sp>
      <p:sp>
        <p:nvSpPr>
          <p:cNvPr id="4099" name="Rectangle 3">
            <a:extLst>
              <a:ext uri="{FF2B5EF4-FFF2-40B4-BE49-F238E27FC236}">
                <a16:creationId xmlns:a16="http://schemas.microsoft.com/office/drawing/2014/main" id="{EFA590BF-93A0-854C-8229-AA87FE37A005}"/>
              </a:ext>
            </a:extLst>
          </p:cNvPr>
          <p:cNvSpPr>
            <a:spLocks noGrp="1" noChangeArrowheads="1"/>
          </p:cNvSpPr>
          <p:nvPr>
            <p:ph type="body" idx="1"/>
          </p:nvPr>
        </p:nvSpPr>
        <p:spPr>
          <a:xfrm>
            <a:off x="381000" y="1371600"/>
            <a:ext cx="5867400" cy="4525963"/>
          </a:xfrm>
        </p:spPr>
        <p:txBody>
          <a:bodyPr/>
          <a:lstStyle/>
          <a:p>
            <a:pPr>
              <a:lnSpc>
                <a:spcPct val="110000"/>
              </a:lnSpc>
              <a:buFontTx/>
              <a:buNone/>
            </a:pPr>
            <a:r>
              <a:rPr lang="en-US" altLang="en-US" sz="2800">
                <a:latin typeface="Gill Sans MT" panose="020B0502020104020203" pitchFamily="34" charset="77"/>
              </a:rPr>
              <a:t>   The story of Mary, mother of Jesus, attests that God accepts women and trusts them. To Mary He gave the job of nurturing and teaching the One Person who would have the greatest impact in the history of the world. God knew Mary had a heart filled with love, and had a teachable spirit.</a:t>
            </a:r>
          </a:p>
        </p:txBody>
      </p:sp>
      <p:pic>
        <p:nvPicPr>
          <p:cNvPr id="4100" name="Picture 4" descr="Mary2">
            <a:extLst>
              <a:ext uri="{FF2B5EF4-FFF2-40B4-BE49-F238E27FC236}">
                <a16:creationId xmlns:a16="http://schemas.microsoft.com/office/drawing/2014/main" id="{F62271C3-491C-A042-9769-16C1CB881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1978187B-5722-DA41-8082-AED48E0B8662}"/>
              </a:ext>
            </a:extLst>
          </p:cNvPr>
          <p:cNvSpPr txBox="1">
            <a:spLocks noChangeArrowheads="1"/>
          </p:cNvSpPr>
          <p:nvPr/>
        </p:nvSpPr>
        <p:spPr bwMode="auto">
          <a:xfrm>
            <a:off x="40386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200">
                <a:solidFill>
                  <a:srgbClr val="FFFFFF"/>
                </a:solidFill>
                <a:latin typeface="TrajanPro-Regular" charset="0"/>
              </a:rPr>
              <a:t>A Name Associated with Bitterness</a:t>
            </a: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946188_51450516">
            <a:extLst>
              <a:ext uri="{FF2B5EF4-FFF2-40B4-BE49-F238E27FC236}">
                <a16:creationId xmlns:a16="http://schemas.microsoft.com/office/drawing/2014/main" id="{5A4A0616-3398-9A4A-BFB1-475FAC3AB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90600"/>
            <a:ext cx="5181600" cy="34544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a:extLst>
              <a:ext uri="{FF2B5EF4-FFF2-40B4-BE49-F238E27FC236}">
                <a16:creationId xmlns:a16="http://schemas.microsoft.com/office/drawing/2014/main" id="{0FCFF2C7-37B6-594B-80AE-DDEC4507CB54}"/>
              </a:ext>
            </a:extLst>
          </p:cNvPr>
          <p:cNvSpPr>
            <a:spLocks noGrp="1" noChangeArrowheads="1"/>
          </p:cNvSpPr>
          <p:nvPr>
            <p:ph type="body" idx="1"/>
          </p:nvPr>
        </p:nvSpPr>
        <p:spPr>
          <a:xfrm>
            <a:off x="457200" y="1295400"/>
            <a:ext cx="5791200" cy="4525963"/>
          </a:xfrm>
        </p:spPr>
        <p:txBody>
          <a:bodyPr/>
          <a:lstStyle/>
          <a:p>
            <a:pPr>
              <a:buFontTx/>
              <a:buNone/>
            </a:pPr>
            <a:r>
              <a:rPr lang="en-US" altLang="en-US" b="1" u="sng">
                <a:solidFill>
                  <a:srgbClr val="660066"/>
                </a:solidFill>
                <a:latin typeface="Gill Sans MT" panose="020B0502020104020203" pitchFamily="34" charset="77"/>
              </a:rPr>
              <a:t>Discover </a:t>
            </a:r>
          </a:p>
          <a:p>
            <a:pPr>
              <a:lnSpc>
                <a:spcPct val="40000"/>
              </a:lnSpc>
              <a:buFontTx/>
              <a:buNone/>
            </a:pPr>
            <a:endParaRPr lang="en-US" altLang="en-US" b="1" u="sng">
              <a:solidFill>
                <a:srgbClr val="660066"/>
              </a:solidFill>
              <a:latin typeface="Gill Sans MT" panose="020B0502020104020203" pitchFamily="34" charset="77"/>
            </a:endParaRPr>
          </a:p>
          <a:p>
            <a:pPr>
              <a:lnSpc>
                <a:spcPct val="120000"/>
              </a:lnSpc>
              <a:buFontTx/>
              <a:buNone/>
            </a:pPr>
            <a:r>
              <a:rPr lang="en-US" altLang="en-US" sz="2800">
                <a:latin typeface="Gill Sans MT" panose="020B0502020104020203" pitchFamily="34" charset="77"/>
              </a:rPr>
              <a:t>* Her Willingness to Be the Mother of Jesus</a:t>
            </a:r>
          </a:p>
          <a:p>
            <a:pPr>
              <a:lnSpc>
                <a:spcPct val="120000"/>
              </a:lnSpc>
              <a:buFontTx/>
              <a:buNone/>
            </a:pPr>
            <a:r>
              <a:rPr lang="en-US" altLang="en-US" sz="2800">
                <a:latin typeface="Gill Sans MT" panose="020B0502020104020203" pitchFamily="34" charset="77"/>
              </a:rPr>
              <a:t>* Her Faithfulness as a Mother</a:t>
            </a:r>
          </a:p>
          <a:p>
            <a:pPr>
              <a:lnSpc>
                <a:spcPct val="120000"/>
              </a:lnSpc>
              <a:buFontTx/>
              <a:buNone/>
            </a:pPr>
            <a:r>
              <a:rPr lang="en-US" altLang="en-US" sz="2800">
                <a:latin typeface="Gill Sans MT" panose="020B0502020104020203" pitchFamily="34" charset="77"/>
              </a:rPr>
              <a:t>* Her Continuing Love for Jesus</a:t>
            </a:r>
          </a:p>
        </p:txBody>
      </p:sp>
      <p:pic>
        <p:nvPicPr>
          <p:cNvPr id="5124" name="Picture 4" descr="Mary2">
            <a:extLst>
              <a:ext uri="{FF2B5EF4-FFF2-40B4-BE49-F238E27FC236}">
                <a16:creationId xmlns:a16="http://schemas.microsoft.com/office/drawing/2014/main" id="{9D3FDBDF-3D3C-7048-944F-DB3A85C76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F632C8DA-45DD-3646-9FAF-9F44EAFE5609}"/>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200">
                <a:solidFill>
                  <a:srgbClr val="FFFFFF"/>
                </a:solidFill>
                <a:latin typeface="TrajanPro-Regular" charset="0"/>
              </a:rPr>
              <a:t>A Name Associated with Bitterness</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946188_51450516">
            <a:extLst>
              <a:ext uri="{FF2B5EF4-FFF2-40B4-BE49-F238E27FC236}">
                <a16:creationId xmlns:a16="http://schemas.microsoft.com/office/drawing/2014/main" id="{59A3B96E-2CB9-9E4D-B4D4-977DAD754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90600"/>
            <a:ext cx="5181600" cy="34544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a:extLst>
              <a:ext uri="{FF2B5EF4-FFF2-40B4-BE49-F238E27FC236}">
                <a16:creationId xmlns:a16="http://schemas.microsoft.com/office/drawing/2014/main" id="{A3E6BDAD-C02B-C94B-833D-8F08F3B879D1}"/>
              </a:ext>
            </a:extLst>
          </p:cNvPr>
          <p:cNvSpPr>
            <a:spLocks noGrp="1" noChangeArrowheads="1"/>
          </p:cNvSpPr>
          <p:nvPr>
            <p:ph type="body" idx="1"/>
          </p:nvPr>
        </p:nvSpPr>
        <p:spPr>
          <a:xfrm>
            <a:off x="228600" y="1219200"/>
            <a:ext cx="6553200" cy="4525963"/>
          </a:xfrm>
        </p:spPr>
        <p:txBody>
          <a:bodyPr/>
          <a:lstStyle/>
          <a:p>
            <a:pPr>
              <a:lnSpc>
                <a:spcPct val="80000"/>
              </a:lnSpc>
              <a:buFontTx/>
              <a:buNone/>
            </a:pPr>
            <a:r>
              <a:rPr lang="en-US" altLang="en-US" b="1" u="sng">
                <a:solidFill>
                  <a:srgbClr val="660066"/>
                </a:solidFill>
                <a:latin typeface="Gill Sans MT" panose="020B0502020104020203" pitchFamily="34" charset="77"/>
              </a:rPr>
              <a:t>Going Deeper</a:t>
            </a:r>
          </a:p>
          <a:p>
            <a:pPr>
              <a:lnSpc>
                <a:spcPct val="80000"/>
              </a:lnSpc>
              <a:buFontTx/>
              <a:buNone/>
            </a:pPr>
            <a:endParaRPr lang="en-US" altLang="en-US" b="1" u="sng">
              <a:solidFill>
                <a:srgbClr val="660066"/>
              </a:solidFill>
              <a:latin typeface="Gill Sans MT" panose="020B0502020104020203" pitchFamily="34" charset="77"/>
            </a:endParaRPr>
          </a:p>
          <a:p>
            <a:pPr>
              <a:lnSpc>
                <a:spcPct val="80000"/>
              </a:lnSpc>
              <a:buFontTx/>
              <a:buNone/>
            </a:pPr>
            <a:r>
              <a:rPr lang="en-US" altLang="en-US" sz="2800">
                <a:latin typeface="Gill Sans MT" panose="020B0502020104020203" pitchFamily="34" charset="77"/>
              </a:rPr>
              <a:t>1. What was significant about Mary’s ancestry? (Luke 1:26-27)</a:t>
            </a:r>
          </a:p>
          <a:p>
            <a:pPr>
              <a:lnSpc>
                <a:spcPct val="50000"/>
              </a:lnSpc>
              <a:buFontTx/>
              <a:buNone/>
            </a:pPr>
            <a:endParaRPr lang="en-US" altLang="en-US" sz="2800">
              <a:latin typeface="Gill Sans MT" panose="020B0502020104020203" pitchFamily="34" charset="77"/>
            </a:endParaRPr>
          </a:p>
          <a:p>
            <a:pPr>
              <a:lnSpc>
                <a:spcPct val="80000"/>
              </a:lnSpc>
              <a:buFontTx/>
              <a:buNone/>
            </a:pPr>
            <a:r>
              <a:rPr lang="en-US" altLang="en-US" sz="2800">
                <a:latin typeface="Gill Sans MT" panose="020B0502020104020203" pitchFamily="34" charset="77"/>
              </a:rPr>
              <a:t>2. What were the first words the angel Gabriel spoke to Mary? (Luke 1:28)</a:t>
            </a:r>
          </a:p>
          <a:p>
            <a:pPr>
              <a:lnSpc>
                <a:spcPct val="60000"/>
              </a:lnSpc>
              <a:buFontTx/>
              <a:buNone/>
            </a:pPr>
            <a:endParaRPr lang="en-US" altLang="en-US" sz="2800">
              <a:latin typeface="Gill Sans MT" panose="020B0502020104020203" pitchFamily="34" charset="77"/>
            </a:endParaRPr>
          </a:p>
          <a:p>
            <a:pPr>
              <a:lnSpc>
                <a:spcPct val="80000"/>
              </a:lnSpc>
              <a:buFontTx/>
              <a:buNone/>
            </a:pPr>
            <a:r>
              <a:rPr lang="en-US" altLang="en-US" sz="2800">
                <a:latin typeface="Gill Sans MT" panose="020B0502020104020203" pitchFamily="34" charset="77"/>
              </a:rPr>
              <a:t>3. What do you think were Mary’s feelings as she heard these words? Why?</a:t>
            </a:r>
          </a:p>
          <a:p>
            <a:pPr>
              <a:lnSpc>
                <a:spcPct val="50000"/>
              </a:lnSpc>
              <a:buFontTx/>
              <a:buNone/>
            </a:pPr>
            <a:endParaRPr lang="en-US" altLang="en-US" sz="2800">
              <a:latin typeface="Gill Sans MT" panose="020B0502020104020203" pitchFamily="34" charset="77"/>
            </a:endParaRPr>
          </a:p>
          <a:p>
            <a:pPr>
              <a:lnSpc>
                <a:spcPct val="80000"/>
              </a:lnSpc>
              <a:buFontTx/>
              <a:buNone/>
            </a:pPr>
            <a:r>
              <a:rPr lang="en-US" altLang="en-US" sz="2800">
                <a:latin typeface="Gill Sans MT" panose="020B0502020104020203" pitchFamily="34" charset="77"/>
              </a:rPr>
              <a:t>4. Read Mary’s response in Luke 1:38. What does her response tell us about her?</a:t>
            </a:r>
          </a:p>
        </p:txBody>
      </p:sp>
      <p:pic>
        <p:nvPicPr>
          <p:cNvPr id="6148" name="Picture 4" descr="Mary2">
            <a:extLst>
              <a:ext uri="{FF2B5EF4-FFF2-40B4-BE49-F238E27FC236}">
                <a16:creationId xmlns:a16="http://schemas.microsoft.com/office/drawing/2014/main" id="{0DAF75B4-A1F0-BD44-A9E2-788FA535B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C9FFC4FB-DF52-AD43-B32B-6DDCF8D3DC74}"/>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200">
                <a:solidFill>
                  <a:srgbClr val="FFFFFF"/>
                </a:solidFill>
                <a:latin typeface="TrajanPro-Regular" charset="0"/>
              </a:rPr>
              <a:t>A Name Associated with Bitterness</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AC3D6E2-175E-9645-8B89-2A08EE723C33}"/>
              </a:ext>
            </a:extLst>
          </p:cNvPr>
          <p:cNvSpPr>
            <a:spLocks noGrp="1" noChangeArrowheads="1"/>
          </p:cNvSpPr>
          <p:nvPr>
            <p:ph type="body" idx="1"/>
          </p:nvPr>
        </p:nvSpPr>
        <p:spPr>
          <a:xfrm>
            <a:off x="457200" y="1219200"/>
            <a:ext cx="8229600" cy="4525963"/>
          </a:xfrm>
        </p:spPr>
        <p:txBody>
          <a:bodyPr/>
          <a:lstStyle/>
          <a:p>
            <a:pPr>
              <a:lnSpc>
                <a:spcPct val="90000"/>
              </a:lnSpc>
              <a:buFontTx/>
              <a:buNone/>
            </a:pPr>
            <a:r>
              <a:rPr lang="en-US" altLang="en-US" sz="2800">
                <a:latin typeface="Gill Sans MT" panose="020B0502020104020203" pitchFamily="34" charset="77"/>
              </a:rPr>
              <a:t>5. What was Joseph’s reaction to the news that Mary was pregnant? (Matthew 1:18-21)</a:t>
            </a:r>
          </a:p>
          <a:p>
            <a:pPr>
              <a:lnSpc>
                <a:spcPct val="10000"/>
              </a:lnSpc>
              <a:buFontTx/>
              <a:buNone/>
            </a:pPr>
            <a:endParaRPr lang="en-US" altLang="en-US" sz="28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    </a:t>
            </a:r>
            <a:r>
              <a:rPr lang="en-US" altLang="en-US" sz="2800">
                <a:solidFill>
                  <a:srgbClr val="660066"/>
                </a:solidFill>
                <a:latin typeface="Gill Sans MT" panose="020B0502020104020203" pitchFamily="34" charset="77"/>
              </a:rPr>
              <a:t>In those times, an engagement was considered as binding as a marriage. Knowing this, we can understand Joseph’s surprise at the news of Mary’s pregnancy.</a:t>
            </a:r>
          </a:p>
          <a:p>
            <a:pPr>
              <a:lnSpc>
                <a:spcPct val="20000"/>
              </a:lnSpc>
              <a:buFontTx/>
              <a:buNone/>
            </a:pPr>
            <a:endParaRPr lang="en-US" altLang="en-US" sz="2800">
              <a:solidFill>
                <a:srgbClr val="660066"/>
              </a:solidFill>
              <a:latin typeface="Gill Sans MT" panose="020B0502020104020203" pitchFamily="34" charset="77"/>
            </a:endParaRPr>
          </a:p>
          <a:p>
            <a:pPr>
              <a:lnSpc>
                <a:spcPct val="90000"/>
              </a:lnSpc>
              <a:buFontTx/>
              <a:buNone/>
            </a:pPr>
            <a:r>
              <a:rPr lang="en-US" altLang="en-US" sz="2800">
                <a:latin typeface="Gill Sans MT" panose="020B0502020104020203" pitchFamily="34" charset="77"/>
              </a:rPr>
              <a:t>6. How do you think Joseph felt when an angel spoke to him in a dream? Why do you think he did not just dismiss it as merely a dream?</a:t>
            </a:r>
          </a:p>
          <a:p>
            <a:pPr>
              <a:lnSpc>
                <a:spcPct val="20000"/>
              </a:lnSpc>
              <a:buFontTx/>
              <a:buNone/>
            </a:pPr>
            <a:endParaRPr lang="en-US" altLang="en-US" sz="28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   </a:t>
            </a:r>
            <a:r>
              <a:rPr lang="en-US" altLang="en-US" sz="2800">
                <a:solidFill>
                  <a:srgbClr val="660066"/>
                </a:solidFill>
                <a:latin typeface="Gill Sans MT" panose="020B0502020104020203" pitchFamily="34" charset="77"/>
              </a:rPr>
              <a:t>We have only a few brief mentions of Mary after Christ’s birth. Let’s look at several of them.</a:t>
            </a:r>
          </a:p>
        </p:txBody>
      </p:sp>
      <p:pic>
        <p:nvPicPr>
          <p:cNvPr id="7172" name="Picture 4" descr="Mary2">
            <a:extLst>
              <a:ext uri="{FF2B5EF4-FFF2-40B4-BE49-F238E27FC236}">
                <a16:creationId xmlns:a16="http://schemas.microsoft.com/office/drawing/2014/main" id="{15CDE111-E512-9740-94F8-7B2B237D0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BEAC8CB7-CE13-C940-AB71-E88AC915505F}"/>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200">
                <a:solidFill>
                  <a:srgbClr val="FFFFFF"/>
                </a:solidFill>
                <a:latin typeface="TrajanPro-Regular" charset="0"/>
              </a:rPr>
              <a:t>A Name Associated with Bitterness</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946188_51450516">
            <a:extLst>
              <a:ext uri="{FF2B5EF4-FFF2-40B4-BE49-F238E27FC236}">
                <a16:creationId xmlns:a16="http://schemas.microsoft.com/office/drawing/2014/main" id="{16CA8BA9-908C-B749-B960-9959F8A72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14400"/>
            <a:ext cx="4267200" cy="2844800"/>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a:extLst>
              <a:ext uri="{FF2B5EF4-FFF2-40B4-BE49-F238E27FC236}">
                <a16:creationId xmlns:a16="http://schemas.microsoft.com/office/drawing/2014/main" id="{45F4CA09-C873-5540-9441-8788B3F247F0}"/>
              </a:ext>
            </a:extLst>
          </p:cNvPr>
          <p:cNvSpPr>
            <a:spLocks noGrp="1" noChangeArrowheads="1"/>
          </p:cNvSpPr>
          <p:nvPr>
            <p:ph type="body" idx="1"/>
          </p:nvPr>
        </p:nvSpPr>
        <p:spPr>
          <a:xfrm>
            <a:off x="457200" y="1600200"/>
            <a:ext cx="6477000" cy="4525963"/>
          </a:xfrm>
        </p:spPr>
        <p:txBody>
          <a:bodyPr/>
          <a:lstStyle/>
          <a:p>
            <a:pPr>
              <a:lnSpc>
                <a:spcPct val="90000"/>
              </a:lnSpc>
              <a:buFontTx/>
              <a:buNone/>
            </a:pPr>
            <a:r>
              <a:rPr lang="en-US" altLang="en-US" sz="2800">
                <a:latin typeface="Gill Sans MT" panose="020B0502020104020203" pitchFamily="34" charset="77"/>
              </a:rPr>
              <a:t>7. What occasion is described in Luke 2:41-50?</a:t>
            </a:r>
          </a:p>
          <a:p>
            <a:pPr>
              <a:lnSpc>
                <a:spcPct val="40000"/>
              </a:lnSpc>
              <a:buFontTx/>
              <a:buNone/>
            </a:pPr>
            <a:endParaRPr lang="en-US" altLang="en-US" sz="28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   </a:t>
            </a:r>
            <a:r>
              <a:rPr lang="en-US" altLang="en-US" sz="2800">
                <a:solidFill>
                  <a:srgbClr val="660066"/>
                </a:solidFill>
                <a:latin typeface="Gill Sans MT" panose="020B0502020104020203" pitchFamily="34" charset="77"/>
              </a:rPr>
              <a:t>Note: When Mary and Joseph found Jesus in the temple, they chided Him. </a:t>
            </a:r>
          </a:p>
          <a:p>
            <a:pPr>
              <a:lnSpc>
                <a:spcPct val="70000"/>
              </a:lnSpc>
              <a:buFontTx/>
              <a:buNone/>
            </a:pPr>
            <a:r>
              <a:rPr lang="en-US" altLang="en-US" sz="2800">
                <a:solidFill>
                  <a:srgbClr val="660066"/>
                </a:solidFill>
                <a:latin typeface="Gill Sans MT" panose="020B0502020104020203" pitchFamily="34" charset="77"/>
              </a:rPr>
              <a:t>   His reply pointed them to His true mission.</a:t>
            </a:r>
          </a:p>
          <a:p>
            <a:pPr>
              <a:lnSpc>
                <a:spcPct val="60000"/>
              </a:lnSpc>
              <a:buFontTx/>
              <a:buNone/>
            </a:pPr>
            <a:endParaRPr lang="en-US" altLang="en-US" sz="2800">
              <a:solidFill>
                <a:srgbClr val="660066"/>
              </a:solidFill>
              <a:latin typeface="Gill Sans MT" panose="020B0502020104020203" pitchFamily="34" charset="77"/>
            </a:endParaRPr>
          </a:p>
          <a:p>
            <a:pPr>
              <a:lnSpc>
                <a:spcPct val="90000"/>
              </a:lnSpc>
              <a:buFontTx/>
              <a:buNone/>
            </a:pPr>
            <a:r>
              <a:rPr lang="en-US" altLang="en-US" sz="2800">
                <a:latin typeface="Gill Sans MT" panose="020B0502020104020203" pitchFamily="34" charset="77"/>
              </a:rPr>
              <a:t>8. What lesson is there for us in this?</a:t>
            </a:r>
          </a:p>
          <a:p>
            <a:pPr>
              <a:lnSpc>
                <a:spcPct val="50000"/>
              </a:lnSpc>
              <a:buFontTx/>
              <a:buNone/>
            </a:pPr>
            <a:endParaRPr lang="en-US" altLang="en-US" sz="28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9. What event is recorded in John 2:1-12?</a:t>
            </a:r>
          </a:p>
        </p:txBody>
      </p:sp>
      <p:pic>
        <p:nvPicPr>
          <p:cNvPr id="8196" name="Picture 4" descr="Mary2">
            <a:extLst>
              <a:ext uri="{FF2B5EF4-FFF2-40B4-BE49-F238E27FC236}">
                <a16:creationId xmlns:a16="http://schemas.microsoft.com/office/drawing/2014/main" id="{8E64CF77-E475-7542-9FC2-2B48CB64C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3EF34969-0875-0E4C-93F8-6D4E289B2E5E}"/>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200">
                <a:solidFill>
                  <a:srgbClr val="FFFFFF"/>
                </a:solidFill>
                <a:latin typeface="TrajanPro-Regular" charset="0"/>
              </a:rPr>
              <a:t>A Name Associated with Bitterness</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946188_51450516">
            <a:extLst>
              <a:ext uri="{FF2B5EF4-FFF2-40B4-BE49-F238E27FC236}">
                <a16:creationId xmlns:a16="http://schemas.microsoft.com/office/drawing/2014/main" id="{3FE20716-C319-7348-B7D7-C7F9BB7DF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90600"/>
            <a:ext cx="5181600" cy="34544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a:extLst>
              <a:ext uri="{FF2B5EF4-FFF2-40B4-BE49-F238E27FC236}">
                <a16:creationId xmlns:a16="http://schemas.microsoft.com/office/drawing/2014/main" id="{78F7DF75-7143-B04D-87F0-EEEF4F30CE90}"/>
              </a:ext>
            </a:extLst>
          </p:cNvPr>
          <p:cNvSpPr>
            <a:spLocks noGrp="1" noChangeArrowheads="1"/>
          </p:cNvSpPr>
          <p:nvPr>
            <p:ph type="body" idx="1"/>
          </p:nvPr>
        </p:nvSpPr>
        <p:spPr>
          <a:xfrm>
            <a:off x="304800" y="1417638"/>
            <a:ext cx="6172200" cy="4525962"/>
          </a:xfrm>
        </p:spPr>
        <p:txBody>
          <a:bodyPr/>
          <a:lstStyle/>
          <a:p>
            <a:pPr>
              <a:lnSpc>
                <a:spcPct val="90000"/>
              </a:lnSpc>
              <a:buFontTx/>
              <a:buNone/>
            </a:pPr>
            <a:r>
              <a:rPr lang="en-US" altLang="en-US" sz="2800">
                <a:latin typeface="Gill Sans MT" panose="020B0502020104020203" pitchFamily="34" charset="77"/>
              </a:rPr>
              <a:t>10. The last time Mary is mentioned is at Christ’s crucifixion. Remembering what the angel had told her before Jesus’ birth, how do you think she may have felt?</a:t>
            </a:r>
          </a:p>
          <a:p>
            <a:pPr>
              <a:lnSpc>
                <a:spcPct val="90000"/>
              </a:lnSpc>
              <a:buFontTx/>
              <a:buNone/>
            </a:pPr>
            <a:endParaRPr lang="en-US" altLang="en-US" sz="28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11. At this time of grief, what provision did Jesus make for her care? (John 19:25-27) What does this suggest about their relationship, even when He was an adult?</a:t>
            </a:r>
          </a:p>
        </p:txBody>
      </p:sp>
      <p:pic>
        <p:nvPicPr>
          <p:cNvPr id="9220" name="Picture 4" descr="Mary2">
            <a:extLst>
              <a:ext uri="{FF2B5EF4-FFF2-40B4-BE49-F238E27FC236}">
                <a16:creationId xmlns:a16="http://schemas.microsoft.com/office/drawing/2014/main" id="{15201CAF-4E7F-4943-8489-3CBE340C0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C8A080E9-CEA2-E746-AD46-DF327919751A}"/>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Mary</a:t>
            </a:r>
          </a:p>
          <a:p>
            <a:pPr algn="ctr"/>
            <a:r>
              <a:rPr lang="en-US" altLang="en-US" sz="1200">
                <a:solidFill>
                  <a:srgbClr val="FFFFFF"/>
                </a:solidFill>
                <a:latin typeface="TrajanPro-Regular" charset="0"/>
              </a:rPr>
              <a:t>A Name Associated with Bitterness</a:t>
            </a:r>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955</Words>
  <Application>Microsoft Macintosh PowerPoint</Application>
  <PresentationFormat>On-screen Show (4:3)</PresentationFormat>
  <Paragraphs>98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Trajan Pro</vt:lpstr>
      <vt:lpstr>TrajanPro-Regular</vt:lpstr>
      <vt:lpstr>Gill Sans MT</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8</cp:revision>
  <dcterms:created xsi:type="dcterms:W3CDTF">2008-11-05T16:10:25Z</dcterms:created>
  <dcterms:modified xsi:type="dcterms:W3CDTF">2018-04-26T23:42:16Z</dcterms:modified>
</cp:coreProperties>
</file>